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0" r:id="rId3"/>
    <p:sldId id="271" r:id="rId4"/>
    <p:sldId id="269" r:id="rId5"/>
    <p:sldId id="272" r:id="rId6"/>
    <p:sldId id="273" r:id="rId7"/>
    <p:sldId id="274" r:id="rId8"/>
    <p:sldId id="275" r:id="rId9"/>
    <p:sldId id="276" r:id="rId10"/>
    <p:sldId id="280" r:id="rId11"/>
    <p:sldId id="277" r:id="rId12"/>
    <p:sldId id="278" r:id="rId13"/>
    <p:sldId id="284" r:id="rId14"/>
    <p:sldId id="279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>
        <p:scale>
          <a:sx n="68" d="100"/>
          <a:sy n="68" d="100"/>
        </p:scale>
        <p:origin x="-103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0797B-7B09-4AD4-AD3C-562F96240AFA}" type="doc">
      <dgm:prSet loTypeId="urn:microsoft.com/office/officeart/2005/8/layout/cycle8" loCatId="cycle" qsTypeId="urn:microsoft.com/office/officeart/2005/8/quickstyle/simple1#1" qsCatId="simple" csTypeId="urn:microsoft.com/office/officeart/2005/8/colors/accent1_4" csCatId="accent1" phldr="1"/>
      <dgm:spPr/>
    </dgm:pt>
    <dgm:pt modelId="{80FF629F-7357-43A5-BAF0-D03C4E28A04F}">
      <dgm:prSet phldrT="[Text]"/>
      <dgm:spPr/>
      <dgm:t>
        <a:bodyPr/>
        <a:lstStyle/>
        <a:p>
          <a:r>
            <a:rPr lang="en-US" dirty="0" smtClean="0"/>
            <a:t>Daily Preparation</a:t>
          </a:r>
          <a:endParaRPr lang="en-US" dirty="0"/>
        </a:p>
      </dgm:t>
    </dgm:pt>
    <dgm:pt modelId="{E06E9144-5194-4104-B199-E1FE9C82259C}" type="parTrans" cxnId="{55F25219-124A-4FE5-B26B-5219CA326B51}">
      <dgm:prSet/>
      <dgm:spPr/>
      <dgm:t>
        <a:bodyPr/>
        <a:lstStyle/>
        <a:p>
          <a:endParaRPr lang="en-US"/>
        </a:p>
      </dgm:t>
    </dgm:pt>
    <dgm:pt modelId="{94331307-E8DD-4C98-BDA2-2A4C2F727FDF}" type="sibTrans" cxnId="{55F25219-124A-4FE5-B26B-5219CA326B51}">
      <dgm:prSet/>
      <dgm:spPr/>
      <dgm:t>
        <a:bodyPr/>
        <a:lstStyle/>
        <a:p>
          <a:endParaRPr lang="en-US"/>
        </a:p>
      </dgm:t>
    </dgm:pt>
    <dgm:pt modelId="{16315277-A7D6-48B3-AEF0-2D3213289E88}">
      <dgm:prSet phldrT="[Text]"/>
      <dgm:spPr/>
      <dgm:t>
        <a:bodyPr/>
        <a:lstStyle/>
        <a:p>
          <a:r>
            <a:rPr lang="en-US" dirty="0" smtClean="0"/>
            <a:t>Attitude</a:t>
          </a:r>
          <a:endParaRPr lang="en-US" dirty="0"/>
        </a:p>
      </dgm:t>
    </dgm:pt>
    <dgm:pt modelId="{8815E0A9-35B1-40D9-8208-09361022DA56}" type="parTrans" cxnId="{9C938DAE-7F54-4A4A-8B91-57B0FBA0810F}">
      <dgm:prSet/>
      <dgm:spPr/>
      <dgm:t>
        <a:bodyPr/>
        <a:lstStyle/>
        <a:p>
          <a:endParaRPr lang="en-US"/>
        </a:p>
      </dgm:t>
    </dgm:pt>
    <dgm:pt modelId="{2359DC1F-6BBD-4448-A1A5-656C00190FF1}" type="sibTrans" cxnId="{9C938DAE-7F54-4A4A-8B91-57B0FBA0810F}">
      <dgm:prSet/>
      <dgm:spPr/>
      <dgm:t>
        <a:bodyPr/>
        <a:lstStyle/>
        <a:p>
          <a:endParaRPr lang="en-US"/>
        </a:p>
      </dgm:t>
    </dgm:pt>
    <dgm:pt modelId="{3728146C-0D3E-4747-B305-AAC94BD2389C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Classroom Expectations</a:t>
          </a:r>
          <a:endParaRPr lang="en-US" dirty="0"/>
        </a:p>
      </dgm:t>
    </dgm:pt>
    <dgm:pt modelId="{411C66B3-9437-4F17-909E-EFA21D4615FC}" type="parTrans" cxnId="{CD4BAF77-9823-4B33-B6FD-D09F01BABCE2}">
      <dgm:prSet/>
      <dgm:spPr/>
      <dgm:t>
        <a:bodyPr/>
        <a:lstStyle/>
        <a:p>
          <a:endParaRPr lang="en-US"/>
        </a:p>
      </dgm:t>
    </dgm:pt>
    <dgm:pt modelId="{1527ED5E-67BB-45F1-A958-09E0E171C9C3}" type="sibTrans" cxnId="{CD4BAF77-9823-4B33-B6FD-D09F01BABCE2}">
      <dgm:prSet/>
      <dgm:spPr/>
      <dgm:t>
        <a:bodyPr/>
        <a:lstStyle/>
        <a:p>
          <a:endParaRPr lang="en-US"/>
        </a:p>
      </dgm:t>
    </dgm:pt>
    <dgm:pt modelId="{7FEFFC7E-9DB2-41DC-8ED8-058D19E7BC67}" type="pres">
      <dgm:prSet presAssocID="{3FA0797B-7B09-4AD4-AD3C-562F96240AFA}" presName="compositeShape" presStyleCnt="0">
        <dgm:presLayoutVars>
          <dgm:chMax val="7"/>
          <dgm:dir/>
          <dgm:resizeHandles val="exact"/>
        </dgm:presLayoutVars>
      </dgm:prSet>
      <dgm:spPr/>
    </dgm:pt>
    <dgm:pt modelId="{C73F6CB2-91A4-4FC4-BEB3-9FA283E4567B}" type="pres">
      <dgm:prSet presAssocID="{3FA0797B-7B09-4AD4-AD3C-562F96240AFA}" presName="wedge1" presStyleLbl="node1" presStyleIdx="0" presStyleCnt="3"/>
      <dgm:spPr/>
      <dgm:t>
        <a:bodyPr/>
        <a:lstStyle/>
        <a:p>
          <a:endParaRPr lang="en-US"/>
        </a:p>
      </dgm:t>
    </dgm:pt>
    <dgm:pt modelId="{2C5F731C-7A84-4144-8349-A2951123945A}" type="pres">
      <dgm:prSet presAssocID="{3FA0797B-7B09-4AD4-AD3C-562F96240AFA}" presName="dummy1a" presStyleCnt="0"/>
      <dgm:spPr/>
    </dgm:pt>
    <dgm:pt modelId="{BCF2952E-1D19-46F9-A4DB-30856B5633FC}" type="pres">
      <dgm:prSet presAssocID="{3FA0797B-7B09-4AD4-AD3C-562F96240AFA}" presName="dummy1b" presStyleCnt="0"/>
      <dgm:spPr/>
    </dgm:pt>
    <dgm:pt modelId="{8434C1AE-3E43-46D2-929D-21A846A737F4}" type="pres">
      <dgm:prSet presAssocID="{3FA0797B-7B09-4AD4-AD3C-562F96240AF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6D62C-714A-4D02-81FB-E63607191108}" type="pres">
      <dgm:prSet presAssocID="{3FA0797B-7B09-4AD4-AD3C-562F96240AFA}" presName="wedge2" presStyleLbl="node1" presStyleIdx="1" presStyleCnt="3"/>
      <dgm:spPr/>
      <dgm:t>
        <a:bodyPr/>
        <a:lstStyle/>
        <a:p>
          <a:endParaRPr lang="en-US"/>
        </a:p>
      </dgm:t>
    </dgm:pt>
    <dgm:pt modelId="{D4A77D39-7C53-4AC9-BABC-477C373C4D2E}" type="pres">
      <dgm:prSet presAssocID="{3FA0797B-7B09-4AD4-AD3C-562F96240AFA}" presName="dummy2a" presStyleCnt="0"/>
      <dgm:spPr/>
    </dgm:pt>
    <dgm:pt modelId="{DCEE1B7C-3490-4CFF-B39E-6D03C13E771C}" type="pres">
      <dgm:prSet presAssocID="{3FA0797B-7B09-4AD4-AD3C-562F96240AFA}" presName="dummy2b" presStyleCnt="0"/>
      <dgm:spPr/>
    </dgm:pt>
    <dgm:pt modelId="{CFAEE211-5F0C-4ECE-A00D-4BCA5A13EFDE}" type="pres">
      <dgm:prSet presAssocID="{3FA0797B-7B09-4AD4-AD3C-562F96240AF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F27EE-002F-40B5-885A-31CC24AEB6E0}" type="pres">
      <dgm:prSet presAssocID="{3FA0797B-7B09-4AD4-AD3C-562F96240AFA}" presName="wedge3" presStyleLbl="node1" presStyleIdx="2" presStyleCnt="3"/>
      <dgm:spPr/>
      <dgm:t>
        <a:bodyPr/>
        <a:lstStyle/>
        <a:p>
          <a:endParaRPr lang="en-US"/>
        </a:p>
      </dgm:t>
    </dgm:pt>
    <dgm:pt modelId="{160DD483-77F9-4D6E-BF19-BFD7FC9A4FD4}" type="pres">
      <dgm:prSet presAssocID="{3FA0797B-7B09-4AD4-AD3C-562F96240AFA}" presName="dummy3a" presStyleCnt="0"/>
      <dgm:spPr/>
    </dgm:pt>
    <dgm:pt modelId="{D07796B1-F057-4C2F-B9DF-EAD2D9ADD833}" type="pres">
      <dgm:prSet presAssocID="{3FA0797B-7B09-4AD4-AD3C-562F96240AFA}" presName="dummy3b" presStyleCnt="0"/>
      <dgm:spPr/>
    </dgm:pt>
    <dgm:pt modelId="{5583D545-3CEA-40BA-88B0-9001219DE2FE}" type="pres">
      <dgm:prSet presAssocID="{3FA0797B-7B09-4AD4-AD3C-562F96240AF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446A5-3C0F-4125-AD22-7DC26B5A9D24}" type="pres">
      <dgm:prSet presAssocID="{94331307-E8DD-4C98-BDA2-2A4C2F727FDF}" presName="arrowWedge1" presStyleLbl="fgSibTrans2D1" presStyleIdx="0" presStyleCnt="3"/>
      <dgm:spPr/>
    </dgm:pt>
    <dgm:pt modelId="{E2C3393D-4A17-421C-97BB-C27D549E2F5D}" type="pres">
      <dgm:prSet presAssocID="{2359DC1F-6BBD-4448-A1A5-656C00190FF1}" presName="arrowWedge2" presStyleLbl="fgSibTrans2D1" presStyleIdx="1" presStyleCnt="3"/>
      <dgm:spPr/>
    </dgm:pt>
    <dgm:pt modelId="{85BBABF8-2058-4992-84CB-6426664F95EA}" type="pres">
      <dgm:prSet presAssocID="{1527ED5E-67BB-45F1-A958-09E0E171C9C3}" presName="arrowWedge3" presStyleLbl="fgSibTrans2D1" presStyleIdx="2" presStyleCnt="3"/>
      <dgm:spPr/>
    </dgm:pt>
  </dgm:ptLst>
  <dgm:cxnLst>
    <dgm:cxn modelId="{9C938DAE-7F54-4A4A-8B91-57B0FBA0810F}" srcId="{3FA0797B-7B09-4AD4-AD3C-562F96240AFA}" destId="{16315277-A7D6-48B3-AEF0-2D3213289E88}" srcOrd="1" destOrd="0" parTransId="{8815E0A9-35B1-40D9-8208-09361022DA56}" sibTransId="{2359DC1F-6BBD-4448-A1A5-656C00190FF1}"/>
    <dgm:cxn modelId="{52EE7A7E-3674-416B-A81F-1FA88810092A}" type="presOf" srcId="{3728146C-0D3E-4747-B305-AAC94BD2389C}" destId="{5583D545-3CEA-40BA-88B0-9001219DE2FE}" srcOrd="1" destOrd="0" presId="urn:microsoft.com/office/officeart/2005/8/layout/cycle8"/>
    <dgm:cxn modelId="{EE576504-3F70-4103-A006-57FA3652B6F7}" type="presOf" srcId="{3FA0797B-7B09-4AD4-AD3C-562F96240AFA}" destId="{7FEFFC7E-9DB2-41DC-8ED8-058D19E7BC67}" srcOrd="0" destOrd="0" presId="urn:microsoft.com/office/officeart/2005/8/layout/cycle8"/>
    <dgm:cxn modelId="{5DB75597-AB7D-4B4A-AC48-8DF25693BAD1}" type="presOf" srcId="{16315277-A7D6-48B3-AEF0-2D3213289E88}" destId="{CFAEE211-5F0C-4ECE-A00D-4BCA5A13EFDE}" srcOrd="1" destOrd="0" presId="urn:microsoft.com/office/officeart/2005/8/layout/cycle8"/>
    <dgm:cxn modelId="{34FCAD9F-E595-4807-B148-4ACCF2B606FC}" type="presOf" srcId="{16315277-A7D6-48B3-AEF0-2D3213289E88}" destId="{35A6D62C-714A-4D02-81FB-E63607191108}" srcOrd="0" destOrd="0" presId="urn:microsoft.com/office/officeart/2005/8/layout/cycle8"/>
    <dgm:cxn modelId="{55F25219-124A-4FE5-B26B-5219CA326B51}" srcId="{3FA0797B-7B09-4AD4-AD3C-562F96240AFA}" destId="{80FF629F-7357-43A5-BAF0-D03C4E28A04F}" srcOrd="0" destOrd="0" parTransId="{E06E9144-5194-4104-B199-E1FE9C82259C}" sibTransId="{94331307-E8DD-4C98-BDA2-2A4C2F727FDF}"/>
    <dgm:cxn modelId="{CD4BAF77-9823-4B33-B6FD-D09F01BABCE2}" srcId="{3FA0797B-7B09-4AD4-AD3C-562F96240AFA}" destId="{3728146C-0D3E-4747-B305-AAC94BD2389C}" srcOrd="2" destOrd="0" parTransId="{411C66B3-9437-4F17-909E-EFA21D4615FC}" sibTransId="{1527ED5E-67BB-45F1-A958-09E0E171C9C3}"/>
    <dgm:cxn modelId="{8A9D21E5-666D-4668-B12B-BC9CE872BCF6}" type="presOf" srcId="{3728146C-0D3E-4747-B305-AAC94BD2389C}" destId="{FB9F27EE-002F-40B5-885A-31CC24AEB6E0}" srcOrd="0" destOrd="0" presId="urn:microsoft.com/office/officeart/2005/8/layout/cycle8"/>
    <dgm:cxn modelId="{B92EF83D-03BF-4397-8C39-CF493B09F237}" type="presOf" srcId="{80FF629F-7357-43A5-BAF0-D03C4E28A04F}" destId="{8434C1AE-3E43-46D2-929D-21A846A737F4}" srcOrd="1" destOrd="0" presId="urn:microsoft.com/office/officeart/2005/8/layout/cycle8"/>
    <dgm:cxn modelId="{E277E1B4-61BC-4466-8193-ACA748A9A263}" type="presOf" srcId="{80FF629F-7357-43A5-BAF0-D03C4E28A04F}" destId="{C73F6CB2-91A4-4FC4-BEB3-9FA283E4567B}" srcOrd="0" destOrd="0" presId="urn:microsoft.com/office/officeart/2005/8/layout/cycle8"/>
    <dgm:cxn modelId="{D5BF581F-32FE-4020-A521-6961802B652F}" type="presParOf" srcId="{7FEFFC7E-9DB2-41DC-8ED8-058D19E7BC67}" destId="{C73F6CB2-91A4-4FC4-BEB3-9FA283E4567B}" srcOrd="0" destOrd="0" presId="urn:microsoft.com/office/officeart/2005/8/layout/cycle8"/>
    <dgm:cxn modelId="{354A606C-D744-4CE1-9889-695558F12165}" type="presParOf" srcId="{7FEFFC7E-9DB2-41DC-8ED8-058D19E7BC67}" destId="{2C5F731C-7A84-4144-8349-A2951123945A}" srcOrd="1" destOrd="0" presId="urn:microsoft.com/office/officeart/2005/8/layout/cycle8"/>
    <dgm:cxn modelId="{5F6AFB48-5079-4617-A6DC-017236446E8F}" type="presParOf" srcId="{7FEFFC7E-9DB2-41DC-8ED8-058D19E7BC67}" destId="{BCF2952E-1D19-46F9-A4DB-30856B5633FC}" srcOrd="2" destOrd="0" presId="urn:microsoft.com/office/officeart/2005/8/layout/cycle8"/>
    <dgm:cxn modelId="{734C2B78-A5C9-4CA0-806C-54433B587D6A}" type="presParOf" srcId="{7FEFFC7E-9DB2-41DC-8ED8-058D19E7BC67}" destId="{8434C1AE-3E43-46D2-929D-21A846A737F4}" srcOrd="3" destOrd="0" presId="urn:microsoft.com/office/officeart/2005/8/layout/cycle8"/>
    <dgm:cxn modelId="{83EBD716-627C-4BF1-994E-9DE35EBF8360}" type="presParOf" srcId="{7FEFFC7E-9DB2-41DC-8ED8-058D19E7BC67}" destId="{35A6D62C-714A-4D02-81FB-E63607191108}" srcOrd="4" destOrd="0" presId="urn:microsoft.com/office/officeart/2005/8/layout/cycle8"/>
    <dgm:cxn modelId="{7E4767EA-E2D5-41B1-B91D-6F4AC95FBD85}" type="presParOf" srcId="{7FEFFC7E-9DB2-41DC-8ED8-058D19E7BC67}" destId="{D4A77D39-7C53-4AC9-BABC-477C373C4D2E}" srcOrd="5" destOrd="0" presId="urn:microsoft.com/office/officeart/2005/8/layout/cycle8"/>
    <dgm:cxn modelId="{BB6D646C-20F9-4C11-840D-5D0152A7071E}" type="presParOf" srcId="{7FEFFC7E-9DB2-41DC-8ED8-058D19E7BC67}" destId="{DCEE1B7C-3490-4CFF-B39E-6D03C13E771C}" srcOrd="6" destOrd="0" presId="urn:microsoft.com/office/officeart/2005/8/layout/cycle8"/>
    <dgm:cxn modelId="{2D0FB541-C38D-4E8C-8649-8F59D8654E72}" type="presParOf" srcId="{7FEFFC7E-9DB2-41DC-8ED8-058D19E7BC67}" destId="{CFAEE211-5F0C-4ECE-A00D-4BCA5A13EFDE}" srcOrd="7" destOrd="0" presId="urn:microsoft.com/office/officeart/2005/8/layout/cycle8"/>
    <dgm:cxn modelId="{CC6E1B5E-ED68-4544-85A4-87688D38C60F}" type="presParOf" srcId="{7FEFFC7E-9DB2-41DC-8ED8-058D19E7BC67}" destId="{FB9F27EE-002F-40B5-885A-31CC24AEB6E0}" srcOrd="8" destOrd="0" presId="urn:microsoft.com/office/officeart/2005/8/layout/cycle8"/>
    <dgm:cxn modelId="{CBD332AF-A6D5-4DCC-BB4E-92EA2E689770}" type="presParOf" srcId="{7FEFFC7E-9DB2-41DC-8ED8-058D19E7BC67}" destId="{160DD483-77F9-4D6E-BF19-BFD7FC9A4FD4}" srcOrd="9" destOrd="0" presId="urn:microsoft.com/office/officeart/2005/8/layout/cycle8"/>
    <dgm:cxn modelId="{302CC502-2FA1-4302-81D3-5F6687E838E0}" type="presParOf" srcId="{7FEFFC7E-9DB2-41DC-8ED8-058D19E7BC67}" destId="{D07796B1-F057-4C2F-B9DF-EAD2D9ADD833}" srcOrd="10" destOrd="0" presId="urn:microsoft.com/office/officeart/2005/8/layout/cycle8"/>
    <dgm:cxn modelId="{7B766A00-3BB0-4B8C-A76F-81F0E3E28F7D}" type="presParOf" srcId="{7FEFFC7E-9DB2-41DC-8ED8-058D19E7BC67}" destId="{5583D545-3CEA-40BA-88B0-9001219DE2FE}" srcOrd="11" destOrd="0" presId="urn:microsoft.com/office/officeart/2005/8/layout/cycle8"/>
    <dgm:cxn modelId="{D632FD58-FFFE-45DF-97D7-B4349E1A0FF6}" type="presParOf" srcId="{7FEFFC7E-9DB2-41DC-8ED8-058D19E7BC67}" destId="{A09446A5-3C0F-4125-AD22-7DC26B5A9D24}" srcOrd="12" destOrd="0" presId="urn:microsoft.com/office/officeart/2005/8/layout/cycle8"/>
    <dgm:cxn modelId="{23DE183B-F947-4D23-BD3E-D2AF46ABC6EA}" type="presParOf" srcId="{7FEFFC7E-9DB2-41DC-8ED8-058D19E7BC67}" destId="{E2C3393D-4A17-421C-97BB-C27D549E2F5D}" srcOrd="13" destOrd="0" presId="urn:microsoft.com/office/officeart/2005/8/layout/cycle8"/>
    <dgm:cxn modelId="{D1EF5437-BE2B-419F-9440-1408D857A2A4}" type="presParOf" srcId="{7FEFFC7E-9DB2-41DC-8ED8-058D19E7BC67}" destId="{85BBABF8-2058-4992-84CB-6426664F95E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F6CB2-91A4-4FC4-BEB3-9FA283E4567B}">
      <dsp:nvSpPr>
        <dsp:cNvPr id="0" name=""/>
        <dsp:cNvSpPr/>
      </dsp:nvSpPr>
      <dsp:spPr>
        <a:xfrm>
          <a:off x="1455640" y="361568"/>
          <a:ext cx="4672584" cy="467258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Daily Preparation</a:t>
          </a:r>
          <a:endParaRPr lang="en-US" sz="2400" kern="1200" dirty="0"/>
        </a:p>
      </dsp:txBody>
      <dsp:txXfrm>
        <a:off x="3918204" y="1351711"/>
        <a:ext cx="1668780" cy="1390650"/>
      </dsp:txXfrm>
    </dsp:sp>
    <dsp:sp modelId="{35A6D62C-714A-4D02-81FB-E63607191108}">
      <dsp:nvSpPr>
        <dsp:cNvPr id="0" name=""/>
        <dsp:cNvSpPr/>
      </dsp:nvSpPr>
      <dsp:spPr>
        <a:xfrm>
          <a:off x="1359408" y="528446"/>
          <a:ext cx="4672584" cy="467258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Attitude</a:t>
          </a:r>
          <a:endParaRPr lang="en-US" sz="2400" kern="1200" dirty="0"/>
        </a:p>
      </dsp:txBody>
      <dsp:txXfrm>
        <a:off x="2471928" y="3560064"/>
        <a:ext cx="2503170" cy="1223772"/>
      </dsp:txXfrm>
    </dsp:sp>
    <dsp:sp modelId="{FB9F27EE-002F-40B5-885A-31CC24AEB6E0}">
      <dsp:nvSpPr>
        <dsp:cNvPr id="0" name=""/>
        <dsp:cNvSpPr/>
      </dsp:nvSpPr>
      <dsp:spPr>
        <a:xfrm>
          <a:off x="1263175" y="361568"/>
          <a:ext cx="4672584" cy="467258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Classroom Expectations</a:t>
          </a:r>
          <a:endParaRPr lang="en-US" sz="2400" kern="1200" dirty="0"/>
        </a:p>
      </dsp:txBody>
      <dsp:txXfrm>
        <a:off x="1804415" y="1351711"/>
        <a:ext cx="1668780" cy="1390650"/>
      </dsp:txXfrm>
    </dsp:sp>
    <dsp:sp modelId="{A09446A5-3C0F-4125-AD22-7DC26B5A9D24}">
      <dsp:nvSpPr>
        <dsp:cNvPr id="0" name=""/>
        <dsp:cNvSpPr/>
      </dsp:nvSpPr>
      <dsp:spPr>
        <a:xfrm>
          <a:off x="1166771" y="72313"/>
          <a:ext cx="5251094" cy="525109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3393D-4A17-421C-97BB-C27D549E2F5D}">
      <dsp:nvSpPr>
        <dsp:cNvPr id="0" name=""/>
        <dsp:cNvSpPr/>
      </dsp:nvSpPr>
      <dsp:spPr>
        <a:xfrm>
          <a:off x="1070152" y="238896"/>
          <a:ext cx="5251094" cy="525109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BABF8-2058-4992-84CB-6426664F95EA}">
      <dsp:nvSpPr>
        <dsp:cNvPr id="0" name=""/>
        <dsp:cNvSpPr/>
      </dsp:nvSpPr>
      <dsp:spPr>
        <a:xfrm>
          <a:off x="973534" y="72313"/>
          <a:ext cx="5251094" cy="525109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64DA00-D64F-4675-8487-697B3204247F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00374C-CE23-440B-BFEA-951B1DA1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1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5733E-1F7B-442D-B659-8827A59CD1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952D1-E319-423A-BFB3-710B5020B0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77376B-84AE-46E1-B302-44E0C421CC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77376B-84AE-46E1-B302-44E0C421CC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46B30-9194-4846-890B-D341D4F9FC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31AB61-B63E-4E97-83B7-4250E9FA2EB6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FCE7BC-1F90-417D-B90A-9E9FF4F19D62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B79C6-BCDA-4DB7-B42F-380E8E2AE4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032F2-157F-4F21-9D6F-B213F9B396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B76C6-2FD2-4BBA-ACB5-6927D1F482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6CE0FD-F249-435C-871B-8F8C22D4E0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32812-F824-4A79-8B1F-73A4EC5AE9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CD376-44B2-4C11-8489-B4218DECD6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B82-0C70-4C95-A886-5E4632618160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A590-CB7C-4E59-A9C2-4362189E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8B5A-B182-43BF-923D-AB581D50F6F8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1877-11E3-4794-BEFB-979F73E0E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922F-907F-44CF-94E8-587A57C34C7D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8C562-35CD-4920-85CE-C836ED71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2FFF-A74C-4AC4-B3DB-D34ED2141658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F484-5D85-4315-B34C-66A2927E8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205D-4902-4B0F-AF8C-DB5AEE788BD7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BDB8-A2A4-455C-B755-B0499F192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F828-69ED-41A0-8DDB-285FCB471A34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64AB-1C05-4D67-BB4C-7D42F3BD2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A5E1-EC95-40E9-9BFF-BD5F890DAFE9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762C2-030A-41AC-B51C-3D6F6518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668D-D3E4-4ED1-8181-446FC431FED6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0934A-E865-47BE-A19D-0F3185BEA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CA2D9-DA31-47C4-9DB6-DE9F1B35D612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1B56-7A5A-4C73-8FFE-B8699FABA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5518-FE33-43D3-97EF-95DE691A2311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E4E3-90BA-426F-BF22-B324461F0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2073-A1BB-42AE-AF66-E52641F198B1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D56C-114F-4519-83F5-4EFB6AD73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80333-637B-416E-A39B-0529E7254C4B}" type="datetimeFigureOut">
              <a:rPr lang="en-US"/>
              <a:pPr>
                <a:defRPr/>
              </a:pPr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E11ED5-0339-44CD-9C2E-898B4E04C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.com/video/vid/19770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schoolwaxtv.com/tricks-trade-tips-classroom-management" TargetMode="External"/><Relationship Id="rId4" Type="http://schemas.openxmlformats.org/officeDocument/2006/relationships/hyperlink" Target="http://www.youtube.com/watch?v=NLCRzphNGW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Stor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2438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9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Educational</a:t>
            </a:r>
            <a:br>
              <a:rPr lang="en-US" sz="9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9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Technology</a:t>
            </a:r>
            <a:r>
              <a:rPr lang="en-US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010400" y="6248400"/>
            <a:ext cx="21336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Mr. Galusha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1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6" descr="Bloom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70866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Writing instructional objectives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3795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3. </a:t>
            </a:r>
            <a:r>
              <a:rPr lang="en-US" b="1" dirty="0" smtClean="0"/>
              <a:t>Criteria </a:t>
            </a:r>
            <a:r>
              <a:rPr lang="en-US" dirty="0" smtClean="0"/>
              <a:t>(a statement that specifies how well the student must perform the behavior</a:t>
            </a:r>
            <a:r>
              <a:rPr lang="en-US" dirty="0" smtClean="0"/>
              <a:t>).</a:t>
            </a:r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smtClean="0"/>
              <a:t>USE THE STANDARDS AS YOUR BENCHMARK!!!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Given a list of the first 100 numbers arranged in ascending order(conditions), </a:t>
            </a:r>
            <a:r>
              <a:rPr lang="en-US" dirty="0" smtClean="0">
                <a:solidFill>
                  <a:srgbClr val="00B050"/>
                </a:solidFill>
              </a:rPr>
              <a:t>the student will identify (verb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70C0"/>
                </a:solidFill>
              </a:rPr>
              <a:t>at least nine prime numbers (criteria).</a:t>
            </a:r>
            <a:endParaRPr lang="en-US" sz="4800" dirty="0" smtClean="0">
              <a:solidFill>
                <a:srgbClr val="0070C0"/>
              </a:solidFill>
            </a:endParaRP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Writing instructional objectives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5843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 indent="3175">
              <a:buFont typeface="Arial" charset="0"/>
              <a:buNone/>
              <a:defRPr/>
            </a:pPr>
            <a:endParaRPr lang="en-US" sz="4800" b="1" dirty="0" smtClean="0"/>
          </a:p>
          <a:p>
            <a:pPr indent="3175">
              <a:buFont typeface="Arial" charset="0"/>
              <a:buNone/>
              <a:defRPr/>
            </a:pPr>
            <a:r>
              <a:rPr lang="en-US" sz="4800" b="1" dirty="0" smtClean="0"/>
              <a:t>Given Assignment 2 students will produce a fully automated lesson plan template. </a:t>
            </a:r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Writing instructional objectives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5843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 indent="3175">
              <a:lnSpc>
                <a:spcPct val="200000"/>
              </a:lnSpc>
              <a:buFont typeface="Arial" charset="0"/>
              <a:buNone/>
              <a:defRPr/>
            </a:pPr>
            <a:r>
              <a:rPr lang="en-US" sz="4800" b="1" dirty="0" smtClean="0"/>
              <a:t>Given </a:t>
            </a:r>
            <a:r>
              <a:rPr lang="en-US" sz="4800" b="1" u="sng" dirty="0" smtClean="0">
                <a:solidFill>
                  <a:srgbClr val="FF0000"/>
                </a:solidFill>
              </a:rPr>
              <a:t> (activity)  </a:t>
            </a:r>
            <a:r>
              <a:rPr lang="en-US" sz="4800" b="1" dirty="0" smtClean="0"/>
              <a:t>students </a:t>
            </a:r>
          </a:p>
          <a:p>
            <a:pPr indent="3175">
              <a:lnSpc>
                <a:spcPct val="200000"/>
              </a:lnSpc>
              <a:buFont typeface="Arial" charset="0"/>
              <a:buNone/>
              <a:defRPr/>
            </a:pPr>
            <a:r>
              <a:rPr lang="en-US" sz="4800" b="1" dirty="0" smtClean="0"/>
              <a:t>will </a:t>
            </a:r>
            <a:r>
              <a:rPr lang="en-US" sz="4800" b="1" dirty="0" smtClean="0">
                <a:solidFill>
                  <a:srgbClr val="00B050"/>
                </a:solidFill>
              </a:rPr>
              <a:t>__</a:t>
            </a:r>
            <a:r>
              <a:rPr lang="en-US" sz="4800" b="1" u="sng" dirty="0" smtClean="0">
                <a:solidFill>
                  <a:srgbClr val="00B050"/>
                </a:solidFill>
              </a:rPr>
              <a:t>(behavioral verb)</a:t>
            </a:r>
            <a:r>
              <a:rPr lang="en-US" sz="4800" b="1" dirty="0" smtClean="0">
                <a:solidFill>
                  <a:srgbClr val="00B050"/>
                </a:solidFill>
              </a:rPr>
              <a:t>__ </a:t>
            </a:r>
            <a:br>
              <a:rPr lang="en-US" sz="4800" b="1" dirty="0" smtClean="0">
                <a:solidFill>
                  <a:srgbClr val="00B050"/>
                </a:solidFill>
              </a:rPr>
            </a:br>
            <a:r>
              <a:rPr lang="en-US" sz="4800" b="1" u="sng" dirty="0" smtClean="0">
                <a:solidFill>
                  <a:srgbClr val="0070C0"/>
                </a:solidFill>
              </a:rPr>
              <a:t>_(criteria)_______</a:t>
            </a:r>
            <a:endParaRPr lang="en-US" sz="4800" b="1" u="sng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85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Save time by getting </a:t>
            </a:r>
            <a:br>
              <a:rPr lang="en-US" sz="4000" smtClean="0"/>
            </a:br>
            <a:r>
              <a:rPr lang="en-US" sz="4000" smtClean="0"/>
              <a:t>good at the basics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7891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Content Placeholder 2"/>
          <p:cNvSpPr>
            <a:spLocks noGrp="1"/>
          </p:cNvSpPr>
          <p:nvPr>
            <p:ph idx="4294967295"/>
          </p:nvPr>
        </p:nvSpPr>
        <p:spPr>
          <a:xfrm>
            <a:off x="1295400" y="2133600"/>
            <a:ext cx="7848600" cy="4724400"/>
          </a:xfrm>
        </p:spPr>
        <p:txBody>
          <a:bodyPr/>
          <a:lstStyle/>
          <a:p>
            <a:r>
              <a:rPr lang="en-US" sz="4800" smtClean="0"/>
              <a:t>Have clear objectives</a:t>
            </a:r>
          </a:p>
          <a:p>
            <a:pPr>
              <a:buFont typeface="Arial" charset="0"/>
              <a:buNone/>
            </a:pPr>
            <a:endParaRPr lang="en-US" sz="4800" smtClean="0"/>
          </a:p>
          <a:p>
            <a:r>
              <a:rPr lang="en-US" sz="4800" smtClean="0"/>
              <a:t>Use a lesson plan template</a:t>
            </a:r>
          </a:p>
          <a:p>
            <a:endParaRPr lang="en-US" sz="2400" smtClean="0"/>
          </a:p>
          <a:p>
            <a:pPr eaLnBrk="1" hangingPunct="1"/>
            <a:endParaRPr lang="en-US" sz="23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smtClean="0"/>
              <a:t>.Docx vs. Dotx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r>
              <a:rPr lang="en-US" smtClean="0"/>
              <a:t>When you open a document in Word and save it the default extension is .docx.</a:t>
            </a:r>
          </a:p>
          <a:p>
            <a:r>
              <a:rPr lang="en-US" smtClean="0"/>
              <a:t>A template is a document type that creates a copy of itself when you open it. In Microsoft Office Word 2007, you can create a template saving a document as a .dotx file </a:t>
            </a:r>
          </a:p>
        </p:txBody>
      </p:sp>
      <p:pic>
        <p:nvPicPr>
          <p:cNvPr id="39939" name="Picture 11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6" descr="ANd9GcSBLF_LOg55FEzAJJGEjED8VMdyseU-b8zH4DDU7Jn6RrOmyg9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900" y="49149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8" descr="word_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7788" y="0"/>
            <a:ext cx="14462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1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6" descr="word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514600"/>
            <a:ext cx="2273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1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3" descr="ANd9GcSBLF_LOg55FEzAJJGEjED8VMdyseU-b8zH4DDU7Jn6RrOmyg9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8194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4" descr="word_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895600"/>
            <a:ext cx="1652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4191000" y="38100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Module 3: Preparing to Plan </a:t>
            </a:r>
            <a:br>
              <a:rPr lang="en-US" sz="4000" smtClean="0"/>
            </a:br>
            <a:r>
              <a:rPr lang="en-US" sz="4000" smtClean="0"/>
              <a:t>Agenda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295400"/>
            <a:ext cx="7848600" cy="5562600"/>
          </a:xfrm>
        </p:spPr>
        <p:txBody>
          <a:bodyPr/>
          <a:lstStyle/>
          <a:p>
            <a:r>
              <a:rPr lang="en-US" sz="2400" b="1" i="1" smtClean="0"/>
              <a:t>Activator</a:t>
            </a:r>
            <a:r>
              <a:rPr lang="en-US" sz="2400" b="1" smtClean="0"/>
              <a:t>: </a:t>
            </a:r>
            <a:r>
              <a:rPr lang="en-US" sz="2400" smtClean="0"/>
              <a:t>The unprepared teacher</a:t>
            </a:r>
          </a:p>
          <a:p>
            <a:r>
              <a:rPr lang="en-US" sz="2400" smtClean="0"/>
              <a:t>An introduction to lesson plans and writing behavioral objectives</a:t>
            </a:r>
          </a:p>
          <a:p>
            <a:r>
              <a:rPr lang="en-US" sz="2400" b="1" i="1" smtClean="0"/>
              <a:t>Activity</a:t>
            </a:r>
            <a:r>
              <a:rPr lang="en-US" sz="2400" b="1" smtClean="0"/>
              <a:t>: </a:t>
            </a:r>
            <a:r>
              <a:rPr lang="en-US" sz="2400" smtClean="0"/>
              <a:t>Assignment 2 - How to create a lesson plan template you can use.  </a:t>
            </a:r>
          </a:p>
          <a:p>
            <a:r>
              <a:rPr lang="en-US" sz="2400" b="1" i="1" smtClean="0"/>
              <a:t>Summarizer</a:t>
            </a:r>
            <a:r>
              <a:rPr lang="en-US" sz="2400" b="1" smtClean="0"/>
              <a:t>:  </a:t>
            </a:r>
            <a:r>
              <a:rPr lang="en-US" sz="2400" smtClean="0"/>
              <a:t>How to use your lesson plan template</a:t>
            </a:r>
          </a:p>
          <a:p>
            <a:r>
              <a:rPr lang="en-US" sz="2400" i="1" smtClean="0"/>
              <a:t>HW:</a:t>
            </a:r>
            <a:r>
              <a:rPr lang="en-US" sz="2400" smtClean="0"/>
              <a:t>  </a:t>
            </a:r>
          </a:p>
          <a:p>
            <a:pPr lvl="1"/>
            <a:r>
              <a:rPr lang="en-US" sz="2400" smtClean="0"/>
              <a:t>Complete Assignment 2</a:t>
            </a:r>
          </a:p>
          <a:p>
            <a:pPr lvl="1"/>
            <a:r>
              <a:rPr lang="en-US" sz="2400" smtClean="0"/>
              <a:t>Post and review a resource on our Facebook page</a:t>
            </a:r>
          </a:p>
          <a:p>
            <a:pPr eaLnBrk="1" hangingPunct="1"/>
            <a:endParaRPr lang="en-US" sz="2300" smtClean="0"/>
          </a:p>
          <a:p>
            <a:pPr eaLnBrk="1" hangingPunct="1"/>
            <a:endParaRPr lang="en-US" sz="1800" smtClean="0"/>
          </a:p>
        </p:txBody>
      </p:sp>
      <p:pic>
        <p:nvPicPr>
          <p:cNvPr id="16387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The unprepared teacher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295400"/>
            <a:ext cx="7848600" cy="5562600"/>
          </a:xfrm>
        </p:spPr>
        <p:txBody>
          <a:bodyPr/>
          <a:lstStyle/>
          <a:p>
            <a:pPr eaLnBrk="1" hangingPunct="1"/>
            <a:r>
              <a:rPr lang="en-US" sz="2400" smtClean="0">
                <a:hlinkClick r:id="rId3"/>
              </a:rPr>
              <a:t>10th grade class out of control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en-US" sz="2400" smtClean="0">
                <a:hlinkClick r:id="rId4"/>
              </a:rPr>
              <a:t>Kindergarten class out of control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>
              <a:hlinkClick r:id="rId5"/>
            </a:endParaRPr>
          </a:p>
          <a:p>
            <a:pPr eaLnBrk="1" hangingPunct="1"/>
            <a:r>
              <a:rPr lang="en-US" sz="2400" smtClean="0">
                <a:hlinkClick r:id="rId5"/>
              </a:rPr>
              <a:t>Classroom Management Tips</a:t>
            </a:r>
            <a:endParaRPr lang="en-US" sz="1800" smtClean="0"/>
          </a:p>
        </p:txBody>
      </p:sp>
      <p:pic>
        <p:nvPicPr>
          <p:cNvPr id="18435" name="Picture 11" descr="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1447800" y="1295400"/>
          <a:ext cx="7391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Classroom Management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0484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The first year is not easy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2531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295400"/>
            <a:ext cx="7848600" cy="5562600"/>
          </a:xfrm>
        </p:spPr>
        <p:txBody>
          <a:bodyPr/>
          <a:lstStyle/>
          <a:p>
            <a:r>
              <a:rPr lang="en-US" sz="2400" smtClean="0"/>
              <a:t>180 days</a:t>
            </a:r>
          </a:p>
          <a:p>
            <a:pPr lvl="1"/>
            <a:r>
              <a:rPr lang="en-US" sz="2000" smtClean="0"/>
              <a:t>540 to 1080 lessons over the course of your first year</a:t>
            </a:r>
          </a:p>
          <a:p>
            <a:pPr lvl="1"/>
            <a:r>
              <a:rPr lang="en-US" sz="2000" smtClean="0"/>
              <a:t>If each lesson takes a 30 to 45 minutes to write, then you are talking 500 hours of lesson planning.</a:t>
            </a:r>
          </a:p>
          <a:p>
            <a:pPr lvl="1"/>
            <a:r>
              <a:rPr lang="en-US" sz="2000" smtClean="0"/>
              <a:t>That’s 20 days of round the clock planning</a:t>
            </a:r>
          </a:p>
          <a:p>
            <a:pPr lvl="1"/>
            <a:r>
              <a:rPr lang="en-US" sz="2000" smtClean="0"/>
              <a:t>That’s 12.5 hours of lesson planning a week during your first year.</a:t>
            </a:r>
          </a:p>
          <a:p>
            <a:pPr lvl="1"/>
            <a:r>
              <a:rPr lang="en-US" sz="2000" smtClean="0"/>
              <a:t>Planning is your new part-time job</a:t>
            </a:r>
          </a:p>
          <a:p>
            <a:pPr lvl="1"/>
            <a:r>
              <a:rPr lang="en-US" sz="2000" smtClean="0"/>
              <a:t>And we haven’t even started talking about the correcting!</a:t>
            </a:r>
          </a:p>
          <a:p>
            <a:r>
              <a:rPr lang="en-US" sz="2400" smtClean="0"/>
              <a:t>If we can save you just 5 minutes each lesson plan, we can shave 66 hours ( or 2.75 days) off of that lesson planning time during your first year.</a:t>
            </a:r>
          </a:p>
          <a:p>
            <a:endParaRPr lang="en-US" sz="2400" smtClean="0"/>
          </a:p>
          <a:p>
            <a:pPr eaLnBrk="1" hangingPunct="1"/>
            <a:endParaRPr lang="en-US" sz="23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Save time by getting </a:t>
            </a:r>
            <a:br>
              <a:rPr lang="en-US" sz="4000" smtClean="0"/>
            </a:br>
            <a:r>
              <a:rPr lang="en-US" sz="4000" smtClean="0"/>
              <a:t>good at the basics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4579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1295400" y="2133600"/>
            <a:ext cx="7848600" cy="4724400"/>
          </a:xfrm>
        </p:spPr>
        <p:txBody>
          <a:bodyPr/>
          <a:lstStyle/>
          <a:p>
            <a:r>
              <a:rPr lang="en-US" sz="4800" smtClean="0"/>
              <a:t>Have clear objectives</a:t>
            </a:r>
          </a:p>
          <a:p>
            <a:pPr>
              <a:buFont typeface="Arial" charset="0"/>
              <a:buNone/>
            </a:pPr>
            <a:endParaRPr lang="en-US" sz="4800" smtClean="0"/>
          </a:p>
          <a:p>
            <a:r>
              <a:rPr lang="en-US" sz="4800" smtClean="0"/>
              <a:t>Use a lesson plan template</a:t>
            </a:r>
          </a:p>
          <a:p>
            <a:endParaRPr lang="en-US" sz="2400" smtClean="0"/>
          </a:p>
          <a:p>
            <a:pPr eaLnBrk="1" hangingPunct="1"/>
            <a:endParaRPr lang="en-US" sz="23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Writing instructional objectives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6627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en-US" b="1" dirty="0" smtClean="0"/>
              <a:t> </a:t>
            </a:r>
            <a:r>
              <a:rPr lang="en-US" dirty="0" smtClean="0"/>
              <a:t>(a statement that describes the conditions under which the behavior is to be performed)</a:t>
            </a:r>
          </a:p>
          <a:p>
            <a:pPr>
              <a:buFont typeface="Arial" charset="0"/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00B050"/>
                </a:solidFill>
              </a:rPr>
              <a:t>Behavioral Verb </a:t>
            </a:r>
            <a:r>
              <a:rPr lang="en-US" dirty="0" smtClean="0"/>
              <a:t>(an action word that denotes an observable student behavior)</a:t>
            </a:r>
          </a:p>
          <a:p>
            <a:pPr>
              <a:buFont typeface="Arial" charset="0"/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rgbClr val="0070C0"/>
                </a:solidFill>
              </a:rPr>
              <a:t>Criteria</a:t>
            </a:r>
            <a:r>
              <a:rPr lang="en-US" b="1" dirty="0" smtClean="0"/>
              <a:t> </a:t>
            </a:r>
            <a:r>
              <a:rPr lang="en-US" dirty="0" smtClean="0"/>
              <a:t>(a statement that specifies how well the student must perform the behavior).</a:t>
            </a:r>
          </a:p>
          <a:p>
            <a:pPr eaLnBrk="1" hangingPunct="1"/>
            <a:endParaRPr lang="en-US" sz="23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Writing instructional objectives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8675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 smtClean="0"/>
              <a:t>Activity </a:t>
            </a:r>
            <a:r>
              <a:rPr lang="en-US" dirty="0" smtClean="0"/>
              <a:t>(a statement that describes the conditions under which the behavior is to be performed)</a:t>
            </a:r>
          </a:p>
          <a:p>
            <a:pPr lvl="1">
              <a:defRPr/>
            </a:pPr>
            <a:r>
              <a:rPr lang="en-US" dirty="0" smtClean="0"/>
              <a:t>Upon request the student will (this means the student is given an oral or written request to do something).</a:t>
            </a:r>
          </a:p>
          <a:p>
            <a:pPr lvl="1">
              <a:defRPr/>
            </a:pPr>
            <a:r>
              <a:rPr lang="en-US" dirty="0" smtClean="0"/>
              <a:t>Given (some physical object) the student will (this means the student is actually </a:t>
            </a:r>
            <a:r>
              <a:rPr lang="en-US" dirty="0" smtClean="0"/>
              <a:t>given something </a:t>
            </a:r>
            <a:r>
              <a:rPr lang="en-US" dirty="0" smtClean="0"/>
              <a:t>that relates to performing the intended behavior).</a:t>
            </a:r>
          </a:p>
          <a:p>
            <a:pPr>
              <a:buFont typeface="Arial" charset="0"/>
              <a:buNone/>
              <a:defRPr/>
            </a:pPr>
            <a:endParaRPr lang="en-US" sz="2300" dirty="0" smtClean="0"/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1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086600" cy="1036638"/>
          </a:xfrm>
        </p:spPr>
        <p:txBody>
          <a:bodyPr/>
          <a:lstStyle/>
          <a:p>
            <a:pPr eaLnBrk="1" hangingPunct="1"/>
            <a:r>
              <a:rPr lang="en-US" sz="4000" smtClean="0"/>
              <a:t>Writing instructional objectives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23" name="Line 17"/>
          <p:cNvSpPr>
            <a:spLocks noChangeShapeType="1"/>
          </p:cNvSpPr>
          <p:nvPr/>
        </p:nvSpPr>
        <p:spPr bwMode="auto">
          <a:xfrm>
            <a:off x="1295400" y="1295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71600"/>
            <a:ext cx="7848600" cy="548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</a:t>
            </a:r>
            <a:r>
              <a:rPr lang="en-US" b="1" smtClean="0"/>
              <a:t>Behavioral Verb </a:t>
            </a:r>
            <a:r>
              <a:rPr lang="en-US" smtClean="0"/>
              <a:t>(an action word that denotes an observable student behavior)</a:t>
            </a:r>
          </a:p>
          <a:p>
            <a:pPr lvl="1"/>
            <a:r>
              <a:rPr lang="en-US" smtClean="0"/>
              <a:t>The verb in an instructional objective is an action word that connotes an observable behavior.</a:t>
            </a:r>
          </a:p>
          <a:p>
            <a:pPr lvl="2"/>
            <a:r>
              <a:rPr lang="en-US" smtClean="0"/>
              <a:t>Classify		Diagram</a:t>
            </a:r>
          </a:p>
          <a:p>
            <a:pPr lvl="2"/>
            <a:r>
              <a:rPr lang="en-US" smtClean="0"/>
              <a:t>Compose		Estimate</a:t>
            </a:r>
          </a:p>
          <a:p>
            <a:pPr lvl="2"/>
            <a:r>
              <a:rPr lang="en-US" smtClean="0"/>
              <a:t>Construct		Identify	</a:t>
            </a:r>
          </a:p>
          <a:p>
            <a:pPr lvl="2"/>
            <a:r>
              <a:rPr lang="en-US" smtClean="0"/>
              <a:t>Define		Locate</a:t>
            </a:r>
          </a:p>
          <a:p>
            <a:pPr lvl="2"/>
            <a:r>
              <a:rPr lang="en-US" smtClean="0"/>
              <a:t>Demonstrate	Predict</a:t>
            </a:r>
          </a:p>
          <a:p>
            <a:pPr lvl="2"/>
            <a:r>
              <a:rPr lang="en-US" smtClean="0"/>
              <a:t>Describe		Solve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z="23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498</Words>
  <Application>Microsoft Office PowerPoint</Application>
  <PresentationFormat>On-screen Show (4:3)</PresentationFormat>
  <Paragraphs>85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Educational  Technology </vt:lpstr>
      <vt:lpstr>Module 3: Preparing to Plan  Agenda </vt:lpstr>
      <vt:lpstr>The unprepared teacher </vt:lpstr>
      <vt:lpstr>Classroom Management </vt:lpstr>
      <vt:lpstr>The first year is not easy </vt:lpstr>
      <vt:lpstr>Save time by getting  good at the basics </vt:lpstr>
      <vt:lpstr>Writing instructional objectives </vt:lpstr>
      <vt:lpstr>Writing instructional objectives </vt:lpstr>
      <vt:lpstr>Writing instructional objectives </vt:lpstr>
      <vt:lpstr>PowerPoint Presentation</vt:lpstr>
      <vt:lpstr>Writing instructional objectives </vt:lpstr>
      <vt:lpstr>Writing instructional objectives </vt:lpstr>
      <vt:lpstr>Writing instructional objectives </vt:lpstr>
      <vt:lpstr>Save time by getting  good at the basics </vt:lpstr>
      <vt:lpstr>.Docx vs. Dotx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 Technology</dc:title>
  <dc:creator>Justin Galusha</dc:creator>
  <cp:lastModifiedBy>Galusha, Justin</cp:lastModifiedBy>
  <cp:revision>22</cp:revision>
  <dcterms:created xsi:type="dcterms:W3CDTF">2011-01-20T10:07:04Z</dcterms:created>
  <dcterms:modified xsi:type="dcterms:W3CDTF">2019-01-24T15:42:53Z</dcterms:modified>
</cp:coreProperties>
</file>